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4" r:id="rId14"/>
    <p:sldId id="272" r:id="rId15"/>
    <p:sldId id="275" r:id="rId16"/>
    <p:sldId id="273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EA605-F7C6-4CE4-95E4-948CA0BA5180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D848-AA3C-4019-A875-7E918D039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D848-AA3C-4019-A875-7E918D039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D848-AA3C-4019-A875-7E918D039A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988B83E-2B69-4A2B-B737-73F905582B64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012AAA-06BE-4273-A2E2-8C4484C41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ПРЕВЕНЦИЈА БОЛЕСТИ ЗАВИСНОСТИ У ШКОЛАМА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933056"/>
            <a:ext cx="7696944" cy="1752600"/>
          </a:xfrm>
        </p:spPr>
        <p:txBody>
          <a:bodyPr>
            <a:normAutofit fontScale="85000" lnSpcReduction="20000"/>
          </a:bodyPr>
          <a:lstStyle/>
          <a:p>
            <a:endParaRPr lang="sr-Cyrl-RS" dirty="0" smtClean="0"/>
          </a:p>
          <a:p>
            <a:r>
              <a:rPr lang="sr-Cyrl-RS" dirty="0"/>
              <a:t>Др Слађана Керавица Ђорђевић,психијатар</a:t>
            </a:r>
          </a:p>
          <a:p>
            <a:endParaRPr lang="sr-Cyrl-RS" dirty="0"/>
          </a:p>
          <a:p>
            <a:r>
              <a:rPr lang="sr-Cyrl-RS" dirty="0" smtClean="0"/>
              <a:t>Даринка </a:t>
            </a:r>
            <a:r>
              <a:rPr lang="sr-Cyrl-RS" dirty="0" smtClean="0"/>
              <a:t>Зеремски Маџгаљ</a:t>
            </a:r>
          </a:p>
          <a:p>
            <a:r>
              <a:rPr lang="sr-Cyrl-RS" dirty="0"/>
              <a:t>д</a:t>
            </a:r>
            <a:r>
              <a:rPr lang="sr-Cyrl-RS" dirty="0" smtClean="0"/>
              <a:t>ипл. </a:t>
            </a:r>
            <a:r>
              <a:rPr lang="sr-Cyrl-RS" dirty="0" smtClean="0"/>
              <a:t>Психолог</a:t>
            </a:r>
          </a:p>
          <a:p>
            <a:endParaRPr lang="sr-Cyrl-RS" dirty="0" smtClean="0"/>
          </a:p>
          <a:p>
            <a:r>
              <a:rPr lang="sr-Cyrl-RS" dirty="0" smtClean="0"/>
              <a:t>Дом </a:t>
            </a:r>
            <a:r>
              <a:rPr lang="sr-Cyrl-RS" dirty="0"/>
              <a:t>здравља Србобран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/>
              <a:t>Ризични обрасци понашања младих (везаних за злоупот</a:t>
            </a:r>
            <a:r>
              <a:rPr lang="sr-Latn-RS" sz="2800" dirty="0"/>
              <a:t>re</a:t>
            </a:r>
            <a:r>
              <a:rPr lang="sr-Cyrl-RS" sz="2800" dirty="0"/>
              <a:t>бу </a:t>
            </a:r>
            <a:r>
              <a:rPr lang="sr-Cyrl-RS" sz="2800" dirty="0" smtClean="0"/>
              <a:t>ПАС-у породици</a:t>
            </a:r>
            <a:r>
              <a:rPr lang="sr-Latn-RS" sz="2800" dirty="0" smtClean="0"/>
              <a:t>)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Комуникација путем ел. медија у којој се може уочити присуство ,, необичних ,, речи израза и реченица</a:t>
            </a:r>
          </a:p>
          <a:p>
            <a:r>
              <a:rPr lang="sr-Cyrl-RS" dirty="0" smtClean="0"/>
              <a:t>Уочљиво ,,нејасно,, смањивање комуникације са члановима породице, повлачење у себе, избегавање дуже директне вербалне комуникације, или провођења времена са укућанима</a:t>
            </a:r>
          </a:p>
          <a:p>
            <a:r>
              <a:rPr lang="sr-Cyrl-RS" dirty="0" smtClean="0"/>
              <a:t>Попуштање у односу на обавезе у школи и ван ње, избегавње одговорности и смањење заинетерсеованости за квалитет успеха</a:t>
            </a:r>
          </a:p>
          <a:p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Ризични обрасци понашања младих (везани зазлоупотребуПАС-у породици)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66928" indent="-457200"/>
            <a:r>
              <a:rPr lang="sr-Cyrl-RS" dirty="0" smtClean="0"/>
              <a:t>Преиспољено ,, бунтовно,, , супростављавајуће понашање  , уз покушај девалоризације родитељског ауторитета.</a:t>
            </a:r>
          </a:p>
          <a:p>
            <a:pPr marL="566928" indent="-457200"/>
            <a:r>
              <a:rPr lang="sr-Cyrl-RS" dirty="0" smtClean="0"/>
              <a:t>Разговори који указују на то да млада особа има ,,ново,, најчешће непознато друштво, друга или другарицу</a:t>
            </a:r>
          </a:p>
          <a:p>
            <a:pPr marL="566928" indent="-457200"/>
            <a:r>
              <a:rPr lang="sr-Cyrl-RS" dirty="0" smtClean="0"/>
              <a:t>Покушаји младе особе да се у породици ,,нормализују,, аспекти понашања везани за злоупотребу ,, мање опасних,,  ПАС , као што су алкохол и дуван</a:t>
            </a:r>
          </a:p>
          <a:p>
            <a:pPr marL="566928" indent="-457200"/>
            <a:r>
              <a:rPr lang="sr-Cyrl-RS" dirty="0" smtClean="0"/>
              <a:t>Непоштовање договора , породичних ограничења или правила.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да радим, како да разговарам?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Разговарајте са својим дететом о ПАС, али му немојте држати предавање.Рзговарајте у ситуацијама док гледате ТВ, шетате, али га не оптерећујте са много информација одједном</a:t>
            </a:r>
          </a:p>
          <a:p>
            <a:r>
              <a:rPr lang="sr-Cyrl-RS" dirty="0" smtClean="0"/>
              <a:t>Одвојте довољно времена да слушате своје дете и будите ангажовани у решавању његових проблема</a:t>
            </a:r>
          </a:p>
          <a:p>
            <a:r>
              <a:rPr lang="sr-Cyrl-RS" dirty="0" smtClean="0"/>
              <a:t>Бодрите своје дете , запажајте оно што добро ради,уместо да стално причате о ономе што раде погрешно.Родитељи који чешће хвале своју децу омогућују деци да добро мисле о себи.</a:t>
            </a:r>
          </a:p>
        </p:txBody>
      </p:sp>
    </p:spTree>
    <p:extLst>
      <p:ext uri="{BB962C8B-B14F-4D97-AF65-F5344CB8AC3E}">
        <p14:creationId xmlns:p14="http://schemas.microsoft.com/office/powerpoint/2010/main" val="18816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да радим, како да разговарам?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Претешке </a:t>
            </a:r>
            <a:r>
              <a:rPr lang="sr-Cyrl-RS" dirty="0"/>
              <a:t>обавезе које дете не може да испуни треба </a:t>
            </a:r>
            <a:r>
              <a:rPr lang="sr-Cyrl-RS" dirty="0" smtClean="0"/>
              <a:t>избегавати</a:t>
            </a:r>
            <a:r>
              <a:rPr lang="sr-Cyrl-RS" dirty="0"/>
              <a:t>, као што није добро да дете буде без одмерених обавеза</a:t>
            </a:r>
          </a:p>
          <a:p>
            <a:r>
              <a:rPr lang="sr-Cyrl-RS" dirty="0"/>
              <a:t>Немојте дозволити да са својом строгошћу будете подстрек природном бунтовништву (бунт код деце је један од разлога због којих се посеже за дрогом)</a:t>
            </a:r>
          </a:p>
          <a:p>
            <a:r>
              <a:rPr lang="sr-Cyrl-RS" dirty="0"/>
              <a:t>Будите спремни да постепено дајете више слободе детету у </a:t>
            </a:r>
            <a:r>
              <a:rPr lang="sr-Cyrl-RS" dirty="0" smtClean="0"/>
              <a:t>доношењу одлука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да радим,како да разговарам?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Дозволите му понекад да направи грешку коју можеда исправи да би могло да учи на њима, али је осећај за меру овде пресудан(никако да узме ПАС и тиме угрози своју или туђу безбедност и здравље)</a:t>
            </a:r>
          </a:p>
          <a:p>
            <a:r>
              <a:rPr lang="sr-Cyrl-RS" dirty="0" smtClean="0"/>
              <a:t>Не можете живети живот свог детета уместо њега</a:t>
            </a:r>
          </a:p>
          <a:p>
            <a:r>
              <a:rPr lang="sr-Cyrl-RS" dirty="0" smtClean="0"/>
              <a:t>Назирите дружење са другом децом, упознајте дететове пријатеље.Ако сумњате да друго дете има негативан утицај на ваше , проверите о чему се ради,ако дете узимаПАС имате право да забраните своме детету да га виђа, и објасните разлоге такве одлуке</a:t>
            </a:r>
          </a:p>
        </p:txBody>
      </p:sp>
    </p:spTree>
    <p:extLst>
      <p:ext uri="{BB962C8B-B14F-4D97-AF65-F5344CB8AC3E}">
        <p14:creationId xmlns:p14="http://schemas.microsoft.com/office/powerpoint/2010/main" val="23256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да радим,како да разговарам?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Задржите контролу над бесом,будите сталожени, немојте претити и вређати</a:t>
            </a:r>
          </a:p>
          <a:p>
            <a:r>
              <a:rPr lang="sr-Cyrl-RS" dirty="0"/>
              <a:t>Помозите своме детету да се </a:t>
            </a:r>
            <a:r>
              <a:rPr lang="sr-Cyrl-RS" dirty="0" smtClean="0"/>
              <a:t>сналази </a:t>
            </a:r>
            <a:r>
              <a:rPr lang="sr-Cyrl-RS" dirty="0"/>
              <a:t>у конфликтним ситуацијама /да контролише свој бес, да наступа мирољубиво, да каже другоме јасно шта очекује одњега, да не дозволи да му се конфликти нагомилавају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Шта да кажем , а шта не?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b="1" dirty="0" smtClean="0"/>
              <a:t>Помозите</a:t>
            </a:r>
            <a:r>
              <a:rPr lang="sr-Cyrl-RS" dirty="0" smtClean="0"/>
              <a:t> </a:t>
            </a:r>
            <a:r>
              <a:rPr lang="sr-Cyrl-RS" b="1" dirty="0" smtClean="0"/>
              <a:t>детету да развије самопоуздање</a:t>
            </a:r>
            <a:r>
              <a:rPr lang="sr-Cyrl-RS" dirty="0" smtClean="0"/>
              <a:t>(немојте му говорити ,,НИКАД  неће бити НИШТА од тебе, ,, УВЕК ћеш бити тако неуредан,,.Ако често шаљете поруку да је ваше дете безвредно, то би  кад тада могло обистинити у његовом виђењу себе</a:t>
            </a:r>
          </a:p>
          <a:p>
            <a:r>
              <a:rPr lang="sr-Cyrl-RS" b="1" dirty="0" smtClean="0"/>
              <a:t>Охрабрите</a:t>
            </a:r>
            <a:r>
              <a:rPr lang="sr-Cyrl-RS" dirty="0" smtClean="0"/>
              <a:t> </a:t>
            </a:r>
            <a:r>
              <a:rPr lang="sr-Cyrl-RS" b="1" dirty="0" smtClean="0"/>
              <a:t>своје</a:t>
            </a:r>
            <a:r>
              <a:rPr lang="sr-Cyrl-RS" dirty="0" smtClean="0"/>
              <a:t> </a:t>
            </a:r>
            <a:r>
              <a:rPr lang="sr-Cyrl-RS" b="1" dirty="0" smtClean="0"/>
              <a:t>дете</a:t>
            </a:r>
            <a:r>
              <a:rPr lang="sr-Cyrl-RS" dirty="0" smtClean="0"/>
              <a:t> да каже НЕ психоактивним супстанцама(предложите му да одглуми ту улогу код куће, без подсмевања и омаловажавања).На овај начин омогућавате да ваше дете буде припремљено и сигурно у одбијању и других облика самодеструктивних облика понашања(прераног или небезбедног секса, вожње под дејстом алкохола)</a:t>
            </a:r>
          </a:p>
          <a:p>
            <a:r>
              <a:rPr lang="sr-Cyrl-RS" b="1" dirty="0" smtClean="0"/>
              <a:t>Хвалите дете </a:t>
            </a:r>
            <a:r>
              <a:rPr lang="sr-Cyrl-RS" dirty="0" smtClean="0"/>
              <a:t>чешће, чак и за мале успехе, истичући добро урађен посао и квалитетне особине личности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Тешкоће ,препреке  , отпори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Отпоре при препознавању злоупотребе ПАС можемо очекивати </a:t>
            </a:r>
            <a:r>
              <a:rPr lang="sr-Cyrl-RS" b="1" dirty="0" smtClean="0"/>
              <a:t>код младе особе </a:t>
            </a:r>
            <a:r>
              <a:rPr lang="sr-Cyrl-RS" dirty="0" smtClean="0"/>
              <a:t>која конзумира психоактивну супстанцу, међуутим, отпори се неретко јављају и тамо где не бисмо очекивали да ће их бити-код </a:t>
            </a:r>
            <a:r>
              <a:rPr lang="sr-Cyrl-RS" b="1" dirty="0" smtClean="0"/>
              <a:t>родитеља .</a:t>
            </a:r>
          </a:p>
          <a:p>
            <a:r>
              <a:rPr lang="sr-Cyrl-RS" b="1" dirty="0" smtClean="0"/>
              <a:t>Циљ едукације које спроводимо јесте и тај да се овакви отпори  превазиђу, а сврха даље комуникације између просветних радника и родитеља треба да допринесе  освешћењу родитеља и савладавању ментално-понашајних препрека које они имају, прилично често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26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</a:t>
            </a:r>
            <a:r>
              <a:rPr lang="sr-Cyrl-RS" smtClean="0"/>
              <a:t>репоруке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Ком</a:t>
            </a:r>
            <a:r>
              <a:rPr lang="sr-Cyrl-RS" dirty="0"/>
              <a:t>у</a:t>
            </a:r>
            <a:r>
              <a:rPr lang="sr-Cyrl-RS" dirty="0" smtClean="0"/>
              <a:t>никација просветних радника са родитељима неретко ће бити :захтевана и тражиће стрпљење и упорност, некада и позитиван притисак да се решавање проблема не одлаже!</a:t>
            </a:r>
          </a:p>
          <a:p>
            <a:pPr marL="109728" indent="0">
              <a:buNone/>
            </a:pPr>
            <a:endParaRPr lang="sr-Cyrl-RS" dirty="0" smtClean="0"/>
          </a:p>
          <a:p>
            <a:r>
              <a:rPr lang="sr-Cyrl-RS" dirty="0" smtClean="0"/>
              <a:t>Чињеница је да се у првој и крајњој линији , ради о здравственом проблему , који би усваком тренутку могао да угрози живот младе особе и зато</a:t>
            </a:r>
            <a:r>
              <a:rPr lang="sr-Cyrl-RS" dirty="0"/>
              <a:t>..... </a:t>
            </a:r>
            <a:r>
              <a:rPr lang="sr-Cyrl-RS" dirty="0" smtClean="0"/>
              <a:t>Крајњи </a:t>
            </a:r>
            <a:r>
              <a:rPr lang="sr-Cyrl-RS" dirty="0"/>
              <a:t>циљ , обавезно код препознате злоупотребе ПАС, требало би да буде </a:t>
            </a:r>
            <a:r>
              <a:rPr lang="sr-Cyrl-RS" b="1" dirty="0"/>
              <a:t>одлазак </a:t>
            </a:r>
            <a:r>
              <a:rPr lang="sr-Cyrl-RS" b="1" dirty="0" smtClean="0"/>
              <a:t>детета </a:t>
            </a:r>
            <a:r>
              <a:rPr lang="sr-Cyrl-RS" b="1" dirty="0"/>
              <a:t>и родитеља на саветовалишни разговор са стручним службама у за то намењеним институцијама</a:t>
            </a:r>
            <a:r>
              <a:rPr lang="sr-Cyrl-RS" b="1" dirty="0" smtClean="0"/>
              <a:t>:</a:t>
            </a:r>
          </a:p>
          <a:p>
            <a:r>
              <a:rPr lang="sr-Cyrl-RS" b="1" dirty="0" smtClean="0"/>
              <a:t>-</a:t>
            </a:r>
            <a:r>
              <a:rPr lang="sr-Cyrl-RS" b="1" dirty="0"/>
              <a:t>центри за социјални </a:t>
            </a:r>
            <a:r>
              <a:rPr lang="sr-Cyrl-RS" b="1" dirty="0" smtClean="0"/>
              <a:t>рад, </a:t>
            </a:r>
          </a:p>
          <a:p>
            <a:r>
              <a:rPr lang="sr-Cyrl-RS" b="1" dirty="0" smtClean="0"/>
              <a:t>дом здравља,</a:t>
            </a:r>
          </a:p>
          <a:p>
            <a:r>
              <a:rPr lang="sr-Cyrl-RS" b="1" dirty="0" smtClean="0"/>
              <a:t> спец.здравствена институција.</a:t>
            </a:r>
            <a:endParaRPr lang="sr-Cyrl-RS" b="1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b="1" i="1" dirty="0" smtClean="0"/>
              <a:t>НЕ ТРАЖИ СЕ КРИВАЦ, ТРАЖЕ СЕ РЕШЕЊА!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032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sr-Cyrl-RS" sz="3600" dirty="0" smtClean="0"/>
          </a:p>
          <a:p>
            <a:pPr marL="109728" indent="0" algn="ctr">
              <a:buNone/>
            </a:pPr>
            <a:r>
              <a:rPr lang="sr-Cyrl-RS" sz="4400" b="1" dirty="0" smtClean="0"/>
              <a:t>ХВАЛА НА ПАЖЊИ!</a:t>
            </a:r>
            <a:endParaRPr lang="sr-Cyrl-RS" sz="4400" b="1" dirty="0"/>
          </a:p>
          <a:p>
            <a:pPr marL="109728" indent="0">
              <a:buNone/>
            </a:pPr>
            <a:endParaRPr lang="sr-Cyrl-RS" sz="3600" dirty="0" smtClean="0"/>
          </a:p>
        </p:txBody>
      </p:sp>
    </p:spTree>
    <p:extLst>
      <p:ext uri="{BB962C8B-B14F-4D97-AF65-F5344CB8AC3E}">
        <p14:creationId xmlns:p14="http://schemas.microsoft.com/office/powerpoint/2010/main" val="30436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Због чега ова тема?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Према нашем искуству , проистеклом из терапијског рада са адолесцентима и њиховим породицама, присуство  психоактивних супстанци  (ПАС)  у близини школа (и у школама) далеко је од занемарљивог</a:t>
            </a:r>
          </a:p>
          <a:p>
            <a:r>
              <a:rPr lang="sr-Cyrl-RS" dirty="0" smtClean="0"/>
              <a:t>Наведено се  претежно односи на средње школе, али се последњих неколико година тај тренд мења(погоршава), тако да су и основне школе под  све већим степеном ризика</a:t>
            </a:r>
          </a:p>
          <a:p>
            <a:r>
              <a:rPr lang="sr-Cyrl-RS" dirty="0" smtClean="0"/>
              <a:t>Наставно особље и друге стручне службе истих неретко су прве инстанце у процесу препознавања да је ученик у могућој злоупотреби ПАС</a:t>
            </a:r>
          </a:p>
          <a:p>
            <a:pPr marL="109728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Због чега ова тема?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Дакле,злоупотреба ПАС у школама,према досадашњој пракси, најчешће остаје у овирима претпоставке. Сумње, односно могућег, никако сигурног догађаја</a:t>
            </a:r>
          </a:p>
          <a:p>
            <a:r>
              <a:rPr lang="sr-Cyrl-RS" dirty="0" smtClean="0"/>
              <a:t>Међутим, наставници психолошко –педагошке службе и друге запослене особе у школама веома често могу , на основу искуства, евентуално до тада стеченог знања , едукација и другим облицима упознавања са ПАС и односним ризичним обрасцима понашања , препознати постојеће злоупотребе истих(зато сарадња родитеља и наставника мора бити  на што вишем ниво)</a:t>
            </a:r>
          </a:p>
          <a:p>
            <a:pPr marL="109728" indent="0">
              <a:buNone/>
            </a:pPr>
            <a:r>
              <a:rPr lang="sr-Cyrl-R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Због чега ова тема?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Колико је година имала најмлађа особа , у нашој пракси , код које је констатовано злопупотерба ПАС</a:t>
            </a:r>
          </a:p>
          <a:p>
            <a:r>
              <a:rPr lang="sr-Cyrl-RS" dirty="0" smtClean="0"/>
              <a:t>11 година-дакле, ради се о детету</a:t>
            </a:r>
          </a:p>
          <a:p>
            <a:r>
              <a:rPr lang="sr-Cyrl-RS" dirty="0" smtClean="0"/>
              <a:t>Оваквих примера у нашој пракси , срећом </a:t>
            </a:r>
            <a:r>
              <a:rPr lang="sr-Cyrl-RS" dirty="0" smtClean="0"/>
              <a:t> </a:t>
            </a:r>
            <a:r>
              <a:rPr lang="sr-Cyrl-RS" dirty="0" smtClean="0"/>
              <a:t>није било много</a:t>
            </a:r>
          </a:p>
          <a:p>
            <a:r>
              <a:rPr lang="sr-Cyrl-RS" dirty="0" smtClean="0"/>
              <a:t>Међутим,како се старосна граница помера навише , тако рапидно расте констатовани број случајева злоупотребе /зависности од ПАС код младих</a:t>
            </a:r>
          </a:p>
        </p:txBody>
      </p:sp>
    </p:spTree>
    <p:extLst>
      <p:ext uri="{BB962C8B-B14F-4D97-AF65-F5344CB8AC3E}">
        <p14:creationId xmlns:p14="http://schemas.microsoft.com/office/powerpoint/2010/main" val="35218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Због чега ова тема?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Шта младе особе најчешће узимају?</a:t>
            </a:r>
          </a:p>
          <a:p>
            <a:r>
              <a:rPr lang="sr-Cyrl-RS" dirty="0" smtClean="0"/>
              <a:t>Алкохол, дуван, марихуану, амфетамине, ЛСД,кокакин, легалне супстанце (лекове)</a:t>
            </a:r>
          </a:p>
          <a:p>
            <a:r>
              <a:rPr lang="sr-Cyrl-RS" dirty="0" smtClean="0"/>
              <a:t>Комбиновање две или више ПАС приликом узимања је скоро редовна појава</a:t>
            </a:r>
          </a:p>
          <a:p>
            <a:r>
              <a:rPr lang="sr-Cyrl-RS" dirty="0" smtClean="0"/>
              <a:t>Сазнања о томе на који начин ПАС делују  и угрожавају живот код младих су најчшеће оскудна , одсутна или искривљена</a:t>
            </a:r>
          </a:p>
          <a:p>
            <a:r>
              <a:rPr lang="sr-Cyrl-RS" dirty="0" smtClean="0"/>
              <a:t>Образац узимања ПАС код младих често је бруталан , екстреман , уз енормне количине , ,,такмичарски,, -,,ко ће више, ко ће јаче,, и уз изразити ризик од појаве по живот опасних последица</a:t>
            </a:r>
          </a:p>
          <a:p>
            <a:r>
              <a:rPr lang="sr-Cyrl-RS" dirty="0" smtClean="0"/>
              <a:t>Свакако , да се мотиви за почетак узимања ПАС код младих донекле разликују, у зависности од узраста , али се прелазак из детињства у адолесценцију може сматрати ризичним периодом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Реч </a:t>
            </a:r>
            <a:r>
              <a:rPr lang="sr-Cyrl-RS" b="1" i="1" dirty="0" smtClean="0"/>
              <a:t>адолесценција </a:t>
            </a:r>
            <a:r>
              <a:rPr lang="sr-Cyrl-RS" dirty="0" smtClean="0"/>
              <a:t>потиче од латинске речи </a:t>
            </a:r>
            <a:r>
              <a:rPr lang="en-US" b="1" i="1" dirty="0" err="1" smtClean="0"/>
              <a:t>adolescere</a:t>
            </a:r>
            <a:r>
              <a:rPr lang="sr-Cyrl-RS" b="1" i="1" dirty="0" smtClean="0"/>
              <a:t> </a:t>
            </a:r>
            <a:r>
              <a:rPr lang="sr-Cyrl-RS" dirty="0" smtClean="0"/>
              <a:t>, а овај глагол означава покрет  , енергију, сазревање(многи аутори сматрају да овај период предстваља у развоју раздобље ,,сталне кризе,, , јер се млада особа током њега налази пред широким опсегом развојних изазова)</a:t>
            </a:r>
          </a:p>
          <a:p>
            <a:r>
              <a:rPr lang="sr-Cyrl-RS" dirty="0" smtClean="0"/>
              <a:t>У овом периоду неминовно се појављују нови обрасци понашања , те се због снаге промена, брзине и сложености развоја младе особе у овом периоду , и склоност ка тзв. ризичним обрасцима понашања појачава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Разлози  због којих млади злоупотребљавају супстанце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Притисак вршњака</a:t>
            </a:r>
          </a:p>
          <a:p>
            <a:r>
              <a:rPr lang="sr-Cyrl-RS" dirty="0" smtClean="0"/>
              <a:t>Незнање и недостатак социјалних вештина(резилијентност тј.отпорност, РЕЋИ УВЕК ,,НЕ,, самопоуздање и самопоштовање</a:t>
            </a:r>
          </a:p>
          <a:p>
            <a:r>
              <a:rPr lang="sr-Cyrl-RS" dirty="0" smtClean="0"/>
              <a:t>НЕЗНАЊЕ+НЕЗРЕЛОСТ+НЕИСУСТВО=</a:t>
            </a:r>
            <a:endParaRPr lang="sr-Latn-RS" dirty="0" smtClean="0"/>
          </a:p>
          <a:p>
            <a:pPr marL="0" indent="0">
              <a:buNone/>
            </a:pPr>
            <a:r>
              <a:rPr lang="sr-Cyrl-RS" dirty="0" smtClean="0"/>
              <a:t>НЕСПОСБОСТ и НЕМОТИВИСАНОСТ да сагледају краткорочне и дугорочне последице свог понашања</a:t>
            </a:r>
          </a:p>
          <a:p>
            <a:r>
              <a:rPr lang="sr-Cyrl-RS" dirty="0" smtClean="0"/>
              <a:t>Заблуда је да могу да реше све проблеме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Разлози због којих млади злоупотребљавају ПАС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Не верују да постоје  ризици и опасности повезани са употребом ПАС (стварање зависности, тешки нежељени ефекти, губитак контроле)</a:t>
            </a:r>
          </a:p>
          <a:p>
            <a:r>
              <a:rPr lang="sr-Cyrl-RS" dirty="0" smtClean="0"/>
              <a:t>Лажни осећај сигурности , нерањивости , бесмртсности</a:t>
            </a:r>
          </a:p>
          <a:p>
            <a:r>
              <a:rPr lang="sr-Cyrl-RS" dirty="0" smtClean="0"/>
              <a:t>Емоционални поремећаји , депресија, хиперкинетски поремећај са којима се адолесцнети носе употребљавајуићи ПАС</a:t>
            </a:r>
          </a:p>
          <a:p>
            <a:r>
              <a:rPr lang="sr-Cyrl-RS" dirty="0" smtClean="0"/>
              <a:t>Поремећаји понашања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 smtClean="0"/>
              <a:t>Ризични обрасци понашања младих (везаних за злоупот</a:t>
            </a:r>
            <a:r>
              <a:rPr lang="sr-Latn-RS" sz="3200" dirty="0" smtClean="0"/>
              <a:t>re</a:t>
            </a:r>
            <a:r>
              <a:rPr lang="sr-Cyrl-RS" sz="3200" dirty="0" smtClean="0"/>
              <a:t>бу ПАС-у породици</a:t>
            </a:r>
            <a:r>
              <a:rPr lang="sr-Latn-RS" sz="3200" dirty="0" smtClean="0"/>
              <a:t>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,,Склањање,, одмах по уласку у простор у коме породица живи-одлазак у тоалет (уз неретко задржавање у истом), одлазак у собу ,закључавање врата</a:t>
            </a:r>
          </a:p>
          <a:p>
            <a:r>
              <a:rPr lang="sr-Cyrl-RS" dirty="0" smtClean="0"/>
              <a:t>,,Сурфовање,, по интернету и друштвеним мрежама током којег се ,,траже,, информације везане за ПАС</a:t>
            </a:r>
          </a:p>
          <a:p>
            <a:r>
              <a:rPr lang="sr-Cyrl-RS" dirty="0" smtClean="0"/>
              <a:t>Повремени разговори са члановима породице у којима се провлаче теме везане за ПАС, неретко овакве разговоре младе особе ,,обоје,, експлицитно негативним ставовима у односу на ПАС, што може бити ,,припрема терена,, за уверавање родитеља да до узимања ПАС ,,неће никада доћи,,.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7908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3160</TotalTime>
  <Words>1391</Words>
  <Application>Microsoft Office PowerPoint</Application>
  <PresentationFormat>On-screen Show (4:3)</PresentationFormat>
  <Paragraphs>115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ПРЕВЕНЦИЈА БОЛЕСТИ ЗАВИСНОСТИ У ШКОЛАМА</vt:lpstr>
      <vt:lpstr>Због чега ова тема?</vt:lpstr>
      <vt:lpstr>Због чега ова тема?</vt:lpstr>
      <vt:lpstr>Због чега ова тема?</vt:lpstr>
      <vt:lpstr>       Због чега ова тема? </vt:lpstr>
      <vt:lpstr> </vt:lpstr>
      <vt:lpstr>Разлози  због којих млади злоупотребљавају супстанце</vt:lpstr>
      <vt:lpstr>Разлози због којих млади злоупотребљавају ПАС</vt:lpstr>
      <vt:lpstr>Ризични обрасци понашања младих (везаних за злоупотreбу ПАС-у породици)</vt:lpstr>
      <vt:lpstr>Ризични обрасци понашања младих (везаних за злоупотreбу ПАС-у породици)</vt:lpstr>
      <vt:lpstr>Ризични обрасци понашања младих (везани зазлоупотребуПАС-у породици)</vt:lpstr>
      <vt:lpstr>Шта да радим, како да разговарам?</vt:lpstr>
      <vt:lpstr>Шта да радим, како да разговарам?</vt:lpstr>
      <vt:lpstr>Шта да радим,како да разговарам?</vt:lpstr>
      <vt:lpstr>Шта да радим,како да разговарам?</vt:lpstr>
      <vt:lpstr>Шта да кажем , а шта не?</vt:lpstr>
      <vt:lpstr>Тешкоће ,препреке  , отпори</vt:lpstr>
      <vt:lpstr>Препоруке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ПРЕВЕНЦИЈА БОЛЕСТИ ЗАВИСНОСТИ У ШКОЛАМА</dc:title>
  <dc:creator>win10</dc:creator>
  <cp:lastModifiedBy>DARKA</cp:lastModifiedBy>
  <cp:revision>59</cp:revision>
  <dcterms:created xsi:type="dcterms:W3CDTF">2019-04-23T06:31:33Z</dcterms:created>
  <dcterms:modified xsi:type="dcterms:W3CDTF">2023-06-23T08:27:21Z</dcterms:modified>
</cp:coreProperties>
</file>